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BC43-375B-4627-A58A-83F072894524}" type="datetimeFigureOut">
              <a:rPr lang="pl-PL" smtClean="0"/>
              <a:t>13.09.2025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D712-920B-42E7-A638-E13054532077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BC43-375B-4627-A58A-83F072894524}" type="datetimeFigureOut">
              <a:rPr lang="pl-PL" smtClean="0"/>
              <a:t>13.09.2025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D712-920B-42E7-A638-E1305453207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BC43-375B-4627-A58A-83F072894524}" type="datetimeFigureOut">
              <a:rPr lang="pl-PL" smtClean="0"/>
              <a:t>13.09.2025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D712-920B-42E7-A638-E1305453207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BC43-375B-4627-A58A-83F072894524}" type="datetimeFigureOut">
              <a:rPr lang="pl-PL" smtClean="0"/>
              <a:t>13.09.2025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D712-920B-42E7-A638-E13054532077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BC43-375B-4627-A58A-83F072894524}" type="datetimeFigureOut">
              <a:rPr lang="pl-PL" smtClean="0"/>
              <a:t>13.09.2025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D712-920B-42E7-A638-E1305453207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BC43-375B-4627-A58A-83F072894524}" type="datetimeFigureOut">
              <a:rPr lang="pl-PL" smtClean="0"/>
              <a:t>13.09.2025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D712-920B-42E7-A638-E13054532077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BC43-375B-4627-A58A-83F072894524}" type="datetimeFigureOut">
              <a:rPr lang="pl-PL" smtClean="0"/>
              <a:t>13.09.2025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D712-920B-42E7-A638-E13054532077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BC43-375B-4627-A58A-83F072894524}" type="datetimeFigureOut">
              <a:rPr lang="pl-PL" smtClean="0"/>
              <a:t>13.09.2025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D712-920B-42E7-A638-E1305453207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BC43-375B-4627-A58A-83F072894524}" type="datetimeFigureOut">
              <a:rPr lang="pl-PL" smtClean="0"/>
              <a:t>13.09.2025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D712-920B-42E7-A638-E1305453207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BC43-375B-4627-A58A-83F072894524}" type="datetimeFigureOut">
              <a:rPr lang="pl-PL" smtClean="0"/>
              <a:t>13.09.2025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D712-920B-42E7-A638-E1305453207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BC43-375B-4627-A58A-83F072894524}" type="datetimeFigureOut">
              <a:rPr lang="pl-PL" smtClean="0"/>
              <a:t>13.09.2025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D712-920B-42E7-A638-E13054532077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C7EBC43-375B-4627-A58A-83F072894524}" type="datetimeFigureOut">
              <a:rPr lang="pl-PL" smtClean="0"/>
              <a:t>13.09.2025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0FED712-920B-42E7-A638-E13054532077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pl-PL" dirty="0" smtClean="0">
                <a:latin typeface="Baskerville Old Face" panose="02020602080505020303" pitchFamily="18" charset="0"/>
              </a:rPr>
              <a:t>Sylwia Duda</a:t>
            </a:r>
          </a:p>
          <a:p>
            <a:pPr algn="r"/>
            <a:r>
              <a:rPr lang="pl-PL" dirty="0" err="1" smtClean="0">
                <a:latin typeface="Baskerville Old Face" panose="02020602080505020303" pitchFamily="18" charset="0"/>
              </a:rPr>
              <a:t>Neurologopeda</a:t>
            </a:r>
            <a:endParaRPr lang="pl-PL" dirty="0">
              <a:latin typeface="Baskerville Old Face" panose="02020602080505020303" pitchFamily="18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 algn="ctr">
              <a:buNone/>
            </a:pPr>
            <a:r>
              <a:rPr lang="pl-PL" sz="9600" dirty="0" smtClean="0">
                <a:latin typeface="Baskerville Old Face" panose="02020602080505020303" pitchFamily="18" charset="0"/>
              </a:rPr>
              <a:t>MUTYZM</a:t>
            </a:r>
            <a:endParaRPr lang="pl-PL" sz="96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022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340768"/>
            <a:ext cx="7045316" cy="39635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0726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971600" y="548680"/>
            <a:ext cx="6400800" cy="3474720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pl-PL" sz="2800" dirty="0"/>
              <a:t>Termin </a:t>
            </a:r>
            <a:r>
              <a:rPr lang="pl-PL" sz="2800" b="1" u="sng" dirty="0"/>
              <a:t>mutyzm </a:t>
            </a:r>
            <a:r>
              <a:rPr lang="pl-PL" sz="2800" dirty="0"/>
              <a:t>wywodzi się z języka łacińskiego i oznacza: niemy, milczący. W pedagogice, psychologii, logopedii, medycynie pojęciem tym określa się zaburzenie mowy polegające na braku lub znacznym ograniczeniu ekspresji oralnej (wypowiadania się spontanicznego oraz udzielania odpowiedzi na pytania) w sytuacjach społecznych, pomimo pełnego rozumienia mowy oraz możliwości werbalnego porozumiewania się na piśmie.</a:t>
            </a:r>
          </a:p>
        </p:txBody>
      </p:sp>
    </p:spTree>
    <p:extLst>
      <p:ext uri="{BB962C8B-B14F-4D97-AF65-F5344CB8AC3E}">
        <p14:creationId xmlns:p14="http://schemas.microsoft.com/office/powerpoint/2010/main" val="433879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45720" indent="0" algn="ctr">
              <a:buNone/>
            </a:pPr>
            <a:r>
              <a:rPr lang="pl-PL" sz="2400" dirty="0"/>
              <a:t>Oznacza to, że osoba dotknięta mutyzmem rozumie mowę innych ludzi, ma potrzebę komunikowania się werbalnego z otoczeniem, umie ubrać swoje myśli w odpowiednie słowa, ale nie jest w stanie ich wypowiedzieć. Objawy omawianego zaburzenia najczęściej obserwuje się w okresie, kiedy dziecko rozpoczyna uczęszczanie do przedszkola lub naukę w szkole, to jest pomiędzy 2.-3. a 5.- 8. rokiem życia. Mutyzm występuje zdecydowanie częściej u dziewczynek aniżeli u chłopców.</a:t>
            </a:r>
          </a:p>
        </p:txBody>
      </p:sp>
    </p:spTree>
    <p:extLst>
      <p:ext uri="{BB962C8B-B14F-4D97-AF65-F5344CB8AC3E}">
        <p14:creationId xmlns:p14="http://schemas.microsoft.com/office/powerpoint/2010/main" val="3464442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45720" indent="0" algn="ctr">
              <a:buNone/>
            </a:pPr>
            <a:r>
              <a:rPr lang="pl-PL" sz="2000" dirty="0"/>
              <a:t>Przyczyny mutyzmu są różne. Występuje on w przebiegu takich chorób, jak schizofrenia, autyzm, histeria, a także przy wadach w budowie anatomicznej krtani, jamy ustnej, języka i podniebienia. Bardzo często ma podłoże psychiczne: dotyczy osób nieśmiałych, lękliwych. Mutyzm u dzieci może być związany z niechęcią do mówienia z powodu istniejącej wady wymowy, ze stresem związanym z nową sytuacją (np. pójście do przedszkola, rozpad rodziny) lub z przebywaniem w środowisku patologicznym i doświadczaniem przemocy. Odnotowano także przypadki mutyzmu dziecięcego w rodzinach dwujęzycznych, kiedy dziecko nie znało lub nie chciało porozumiewać się w innym </a:t>
            </a:r>
            <a:r>
              <a:rPr lang="pl-PL" sz="2000" dirty="0" smtClean="0"/>
              <a:t>języku.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866757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611560" y="188640"/>
            <a:ext cx="8064896" cy="6336704"/>
          </a:xfrm>
        </p:spPr>
        <p:txBody>
          <a:bodyPr>
            <a:normAutofit fontScale="32500" lnSpcReduction="20000"/>
          </a:bodyPr>
          <a:lstStyle/>
          <a:p>
            <a:pPr marL="45720" indent="0" algn="ctr">
              <a:buNone/>
            </a:pPr>
            <a:r>
              <a:rPr lang="pl-PL" sz="8000" b="1" i="1" u="sng" dirty="0"/>
              <a:t>Ze względu na objawy mutyzmu dzieli się go na</a:t>
            </a:r>
            <a:r>
              <a:rPr lang="pl-PL" sz="8000" b="1" i="1" u="sng" dirty="0" smtClean="0"/>
              <a:t>:</a:t>
            </a:r>
          </a:p>
          <a:p>
            <a:pPr marL="45720" indent="0" algn="ctr">
              <a:buNone/>
            </a:pPr>
            <a:endParaRPr lang="pl-PL" sz="8000" b="1" i="1" u="sng" dirty="0"/>
          </a:p>
          <a:p>
            <a:pPr marL="1417320" indent="-1371600">
              <a:buFont typeface="+mj-lt"/>
              <a:buAutoNum type="arabicPeriod"/>
            </a:pPr>
            <a:r>
              <a:rPr lang="pl-PL" sz="7400" dirty="0" smtClean="0"/>
              <a:t> </a:t>
            </a:r>
            <a:r>
              <a:rPr lang="pl-PL" sz="7400" b="1" dirty="0">
                <a:solidFill>
                  <a:schemeClr val="bg2">
                    <a:lumMod val="50000"/>
                  </a:schemeClr>
                </a:solidFill>
              </a:rPr>
              <a:t>mutyzm całkowity </a:t>
            </a:r>
            <a:r>
              <a:rPr lang="pl-PL" sz="7400" dirty="0"/>
              <a:t>– osoba dotknięta tym zaburzeniem nie mówi wcale, może jednak porozumiewać się z otoczeniem za pomocą gestów, mimiki, krzyku lub bezgłośnego szeptu,</a:t>
            </a:r>
          </a:p>
          <a:p>
            <a:pPr marL="1417320" indent="-1371600">
              <a:buFont typeface="+mj-lt"/>
              <a:buAutoNum type="arabicPeriod"/>
            </a:pPr>
            <a:r>
              <a:rPr lang="pl-PL" sz="7400" b="1" dirty="0" smtClean="0">
                <a:solidFill>
                  <a:schemeClr val="bg2">
                    <a:lumMod val="50000"/>
                  </a:schemeClr>
                </a:solidFill>
              </a:rPr>
              <a:t> mutyzm </a:t>
            </a:r>
            <a:r>
              <a:rPr lang="pl-PL" sz="7400" b="1" dirty="0">
                <a:solidFill>
                  <a:schemeClr val="bg2">
                    <a:lumMod val="50000"/>
                  </a:schemeClr>
                </a:solidFill>
              </a:rPr>
              <a:t>sytuacyjny </a:t>
            </a:r>
            <a:r>
              <a:rPr lang="pl-PL" sz="7400" dirty="0"/>
              <a:t>– osoba przestaje mówić w sytuacjach, które są dla niej nowe lub stresujące, a w innych warunkach mówi normalnie i nie przejawia żadnych zaburzeń; objawy mutyzmu mijają wraz z ustąpieniem trudnej sytuacji,</a:t>
            </a:r>
          </a:p>
          <a:p>
            <a:pPr marL="1417320" indent="-1371600">
              <a:buFont typeface="+mj-lt"/>
              <a:buAutoNum type="arabicPeriod"/>
            </a:pPr>
            <a:r>
              <a:rPr lang="pl-PL" sz="7400" dirty="0"/>
              <a:t> </a:t>
            </a:r>
            <a:r>
              <a:rPr lang="pl-PL" sz="7400" b="1" dirty="0" smtClean="0">
                <a:solidFill>
                  <a:schemeClr val="bg2">
                    <a:lumMod val="50000"/>
                  </a:schemeClr>
                </a:solidFill>
              </a:rPr>
              <a:t>mutyzm </a:t>
            </a:r>
            <a:r>
              <a:rPr lang="pl-PL" sz="7400" b="1" dirty="0">
                <a:solidFill>
                  <a:schemeClr val="bg2">
                    <a:lumMod val="50000"/>
                  </a:schemeClr>
                </a:solidFill>
              </a:rPr>
              <a:t>wybiórczy </a:t>
            </a:r>
            <a:r>
              <a:rPr lang="pl-PL" sz="7400" dirty="0"/>
              <a:t>– pacjent rozmawia z pewnymi osobami, a z innymi nie (np. rozmawia z domownikami, a nie odzywa się w szkole), często reaguje płaczem lub agresją na jakąkolwiek próbę nawiązania z nim kontaktu przez obcą </a:t>
            </a:r>
            <a:r>
              <a:rPr lang="pl-PL" sz="7400" dirty="0" smtClean="0"/>
              <a:t>osobę.</a:t>
            </a:r>
            <a:endParaRPr lang="pl-PL" sz="7400" dirty="0"/>
          </a:p>
        </p:txBody>
      </p:sp>
    </p:spTree>
    <p:extLst>
      <p:ext uri="{BB962C8B-B14F-4D97-AF65-F5344CB8AC3E}">
        <p14:creationId xmlns:p14="http://schemas.microsoft.com/office/powerpoint/2010/main" val="2850932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1115616" y="332656"/>
            <a:ext cx="6400800" cy="3474720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pl-PL" sz="2400" dirty="0"/>
              <a:t>Specjalistami odpowiedzialnymi za diagnozę i leczenie mutyzmu są logopeda, psycholog i psychiatra. Bardzo istotna w przypadku tego zaburzenia mowy jest szybka reakcja opiekuna dziecka, która zwiększa szanse powodzenia terapii. Ona z kolei może przyjąć formę behawioralną, której celem jest zastąpienie dotychczasowych nawyków nowymi, nieszkodliwymi i społecznie pożądanymi. Druga możliwość leczenia to terapia </a:t>
            </a:r>
            <a:r>
              <a:rPr lang="pl-PL" sz="2400" dirty="0" err="1"/>
              <a:t>psychodynamiczna</a:t>
            </a:r>
            <a:r>
              <a:rPr lang="pl-PL" sz="2400" dirty="0"/>
              <a:t>, której celem jest odkrycie podświadomych problemów pacjenta.</a:t>
            </a:r>
          </a:p>
        </p:txBody>
      </p:sp>
    </p:spTree>
    <p:extLst>
      <p:ext uri="{BB962C8B-B14F-4D97-AF65-F5344CB8AC3E}">
        <p14:creationId xmlns:p14="http://schemas.microsoft.com/office/powerpoint/2010/main" val="2788894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1115616" y="188640"/>
            <a:ext cx="6048672" cy="3456384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pl-PL" sz="2400" dirty="0"/>
              <a:t>Mutyzm wybiórczy nie mija samoistnie, a nieleczony utrwala się i może stać </a:t>
            </a:r>
            <a:r>
              <a:rPr lang="pl-PL" sz="2400" dirty="0" smtClean="0"/>
              <a:t>się przyczyną </a:t>
            </a:r>
            <a:r>
              <a:rPr lang="pl-PL" sz="2400" dirty="0"/>
              <a:t>izolacji społecznej, uzależnień, a nawet samobójstw. </a:t>
            </a:r>
            <a:r>
              <a:rPr lang="pl-PL" sz="2400" dirty="0" smtClean="0"/>
              <a:t>Wczesne rozpoznanie </a:t>
            </a:r>
            <a:r>
              <a:rPr lang="pl-PL" sz="2400" dirty="0"/>
              <a:t>zaburzenia i wdrożenie odpowiedniej terapii jest niezwykle </a:t>
            </a:r>
            <a:r>
              <a:rPr lang="pl-PL" sz="2400" dirty="0" smtClean="0"/>
              <a:t>istotne, ponieważ </a:t>
            </a:r>
            <a:r>
              <a:rPr lang="pl-PL" sz="2400" dirty="0"/>
              <a:t>w początkowym stadium jest ono bardziej podatne na </a:t>
            </a:r>
            <a:r>
              <a:rPr lang="pl-PL" sz="2400" dirty="0" smtClean="0"/>
              <a:t>leczenie.</a:t>
            </a:r>
            <a:endParaRPr lang="pl-PL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645024"/>
            <a:ext cx="4189786" cy="27843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7922265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czny">
  <a:themeElements>
    <a:clrScheme name="Aerodynamiczny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czny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czny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31</TotalTime>
  <Words>495</Words>
  <Application>Microsoft Office PowerPoint</Application>
  <PresentationFormat>Pokaz na ekranie (4:3)</PresentationFormat>
  <Paragraphs>13</Paragraphs>
  <Slides>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Aerodynamiczny</vt:lpstr>
      <vt:lpstr>MUTYZM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MUTYZM</dc:title>
  <dc:creator>Kordian Duda</dc:creator>
  <cp:lastModifiedBy>Kordian Duda</cp:lastModifiedBy>
  <cp:revision>6</cp:revision>
  <dcterms:created xsi:type="dcterms:W3CDTF">2024-03-08T18:42:58Z</dcterms:created>
  <dcterms:modified xsi:type="dcterms:W3CDTF">2025-09-13T12:02:05Z</dcterms:modified>
</cp:coreProperties>
</file>